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5" r:id="rId1"/>
  </p:sldMasterIdLst>
  <p:notesMasterIdLst>
    <p:notesMasterId r:id="rId17"/>
  </p:notesMasterIdLst>
  <p:sldIdLst>
    <p:sldId id="256" r:id="rId2"/>
    <p:sldId id="264" r:id="rId3"/>
    <p:sldId id="257" r:id="rId4"/>
    <p:sldId id="265" r:id="rId5"/>
    <p:sldId id="258" r:id="rId6"/>
    <p:sldId id="272" r:id="rId7"/>
    <p:sldId id="260" r:id="rId8"/>
    <p:sldId id="261" r:id="rId9"/>
    <p:sldId id="262" r:id="rId10"/>
    <p:sldId id="268" r:id="rId11"/>
    <p:sldId id="267" r:id="rId12"/>
    <p:sldId id="273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2005" autoAdjust="0"/>
    <p:restoredTop sz="75594" autoAdjust="0"/>
  </p:normalViewPr>
  <p:slideViewPr>
    <p:cSldViewPr snapToObjects="1">
      <p:cViewPr varScale="1">
        <p:scale>
          <a:sx n="102" d="100"/>
          <a:sy n="102" d="100"/>
        </p:scale>
        <p:origin x="-2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47D5-C8F2-DF44-A444-E78ED366018E}" type="datetimeFigureOut">
              <a:t>7/22/13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69B6D-3510-9846-88EE-492E8437077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Hi – welcome, thanks for having me here!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Today we’re going to have a mini-lesson – an introduction to Writing Instructional Objectives.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Instructional Design 101?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Even if you’re familiar with these concepts, it’s a good idea to revisit them from time to time...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Time to practice. Turn to the</a:t>
            </a:r>
            <a:r>
              <a:rPr lang="en-US" baseline="0"/>
              <a:t> first page</a:t>
            </a:r>
            <a:r>
              <a:rPr lang="en-US"/>
              <a:t> of your handout.</a:t>
            </a: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you recognize fuzzy objectives?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Put a check mark beside statements that are fuzzy and require more clarification in order to measure them. Put a question mark beside any you’re not sure about.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Take a few minutes and look up when you’re done. </a:t>
            </a:r>
          </a:p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You don’t always need conditions or criteria, but learning objectives should be concrete and measurable.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 one of these is the clearest and most easily measured? </a:t>
            </a:r>
          </a:p>
          <a:p>
            <a:pPr lvl="0"/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(measurable) </a:t>
            </a:r>
            <a:r>
              <a: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stated? - An objective always states what a learner is expected to be able to </a:t>
            </a:r>
            <a:r>
              <a:rPr lang="en-US"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 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and/or produce to be considered competent. </a:t>
            </a:r>
          </a:p>
          <a:p>
            <a:pPr lvl="0"/>
            <a:r>
              <a:rPr lang="en-US" sz="1200"/>
              <a:t>The objective sometimes describes the product or result of the doing. Ask yourself, what is the learner doing when demonstrating achievement of the objective?</a:t>
            </a: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any </a:t>
            </a:r>
            <a:r>
              <a: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required to help equate to workplace performance? - An objective (may) include the important conditions under which the performance is to occur. </a:t>
            </a:r>
          </a:p>
          <a:p>
            <a:pPr lvl="0"/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any specific </a:t>
            </a:r>
            <a:r>
              <a:rPr lang="en-US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criteria</a:t>
            </a: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needed to measure or make results more meaningful? – An objective may include the criteria of acceptable performance: that is, it states how well someone would have to perform to be considered competent.</a:t>
            </a:r>
            <a:r>
              <a:rPr lang="en-US"/>
              <a:t> You can also think of this as to what </a:t>
            </a:r>
            <a:r>
              <a:rPr lang="en-US" sz="1200" b="1"/>
              <a:t>Degree?</a:t>
            </a:r>
            <a:r>
              <a:rPr lang="en-US" sz="1200"/>
              <a:t> Wherever possible, an objective describes the criterion of acceptable performance by describing how </a:t>
            </a:r>
            <a:r>
              <a:rPr lang="en-US" sz="1200" b="1"/>
              <a:t>well</a:t>
            </a:r>
            <a:r>
              <a:rPr lang="en-US" sz="1200"/>
              <a:t> the learner must perform in order to be considered acceptable.</a:t>
            </a:r>
          </a:p>
          <a:p>
            <a:endParaRPr lang="en-US" sz="12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/>
              <a:t>Would anyone like to share what they’ve written?</a:t>
            </a:r>
          </a:p>
          <a:p>
            <a:endParaRPr lang="en-US" baseline="0"/>
          </a:p>
          <a:p>
            <a:r>
              <a:rPr lang="en-US" baseline="0"/>
              <a:t>There are no hard and fast answers – every training situation has its own opportunities and challenges. </a:t>
            </a:r>
          </a:p>
          <a:p>
            <a:r>
              <a:rPr lang="en-US" baseline="0"/>
              <a:t>Find what works for you and most importantly, for your learners! </a:t>
            </a:r>
          </a:p>
          <a:p>
            <a:endParaRPr lang="en-US" baseline="0"/>
          </a:p>
          <a:p>
            <a:r>
              <a:rPr lang="en-US" baseline="0"/>
              <a:t>Analysis is key - audience, </a:t>
            </a:r>
            <a:r>
              <a:rPr lang="en-US" baseline="0"/>
              <a:t>pre-existing knowledge or pre-requisites,</a:t>
            </a:r>
            <a:r>
              <a:rPr lang="en-US" baseline="0"/>
              <a:t> technical considerations, and most importantly, a GAP analysis of what they know now and what they need to know – you’ll be well on your way to: </a:t>
            </a:r>
          </a:p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SUCCESS!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/>
              <a:t>Follow the guidelines you’ve practiced today for writing solid learning objectives and you’ll find it much easier to develop training materials that successfully reach your goals.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We’ll start with</a:t>
            </a:r>
            <a:r>
              <a:rPr lang="en-US" baseline="0"/>
              <a:t> a framework to make sure we’re on the same page.</a:t>
            </a:r>
          </a:p>
          <a:p>
            <a:endParaRPr lang="en-US" baseline="0"/>
          </a:p>
          <a:p>
            <a:r>
              <a:rPr lang="en-US"/>
              <a:t>Goals for today’s session: </a:t>
            </a:r>
          </a:p>
          <a:p>
            <a:endParaRPr lang="en-US"/>
          </a:p>
          <a:p>
            <a:pPr marL="228600" indent="-228600">
              <a:buAutoNum type="arabicParenR"/>
            </a:pPr>
            <a:r>
              <a:rPr lang="en-US"/>
              <a:t>Review instructional design principles and processes.</a:t>
            </a:r>
          </a:p>
          <a:p>
            <a:pPr marL="228600" indent="-228600">
              <a:buAutoNum type="arabicParenR"/>
            </a:pPr>
            <a:endParaRPr lang="en-US"/>
          </a:p>
          <a:p>
            <a:pPr marL="228600" indent="-228600">
              <a:buNone/>
            </a:pPr>
            <a:r>
              <a:rPr lang="en-US"/>
              <a:t>2) Recognize</a:t>
            </a:r>
            <a:r>
              <a:rPr lang="en-US" baseline="0"/>
              <a:t> “fuzzy” learning objectives.</a:t>
            </a:r>
          </a:p>
          <a:p>
            <a:pPr marL="228600" indent="-228600">
              <a:buNone/>
            </a:pPr>
            <a:endParaRPr lang="en-US" baseline="0"/>
          </a:p>
          <a:p>
            <a:pPr marL="228600" indent="-228600">
              <a:buNone/>
            </a:pPr>
            <a:r>
              <a:rPr lang="en-US" baseline="0"/>
              <a:t>3) Go over Three characteristics of solid learning objectives: Performance, Conditions, and Criteria.</a:t>
            </a:r>
          </a:p>
          <a:p>
            <a:pPr marL="228600" indent="-228600">
              <a:buNone/>
            </a:pP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ADDIE – A</a:t>
            </a:r>
            <a:r>
              <a:rPr lang="en-US" baseline="0"/>
              <a:t> </a:t>
            </a:r>
            <a:r>
              <a:rPr lang="en-US"/>
              <a:t>common framework for Instructional</a:t>
            </a:r>
            <a:r>
              <a:rPr lang="en-US" baseline="0"/>
              <a:t> DesigN.</a:t>
            </a:r>
            <a:endParaRPr lang="en-US"/>
          </a:p>
          <a:p>
            <a:r>
              <a:rPr lang="en-US"/>
              <a:t>Process similar to stages followed in application development lifecycle.</a:t>
            </a:r>
          </a:p>
          <a:p>
            <a:r>
              <a:rPr lang="en-US"/>
              <a:t>Not always strictly linear – I like this diagram</a:t>
            </a:r>
            <a:r>
              <a:rPr lang="en-US" baseline="0"/>
              <a:t> – Evaluation is in the middle!</a:t>
            </a:r>
          </a:p>
          <a:p>
            <a:r>
              <a:rPr lang="en-US"/>
              <a:t>We are constantly evaluating at</a:t>
            </a:r>
            <a:r>
              <a:rPr lang="en-US" baseline="0"/>
              <a:t> each stage!</a:t>
            </a:r>
          </a:p>
          <a:p>
            <a:endParaRPr lang="en-US"/>
          </a:p>
          <a:p>
            <a:r>
              <a:rPr lang="en-US"/>
              <a:t>ADDIE is not the only process out there.</a:t>
            </a:r>
            <a:r>
              <a:rPr lang="en-US" baseline="0"/>
              <a:t> If you treat it as a flexible framework, it can still serve you well!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Alternative:</a:t>
            </a:r>
            <a:r>
              <a:rPr lang="en-US" baseline="0"/>
              <a:t> </a:t>
            </a:r>
            <a:r>
              <a:rPr lang="en-US"/>
              <a:t>Iterative design or SAM (</a:t>
            </a:r>
            <a:r>
              <a:rPr lang="en-US" baseline="0"/>
              <a:t>successive approximation model)</a:t>
            </a:r>
            <a:r>
              <a:rPr lang="en-US"/>
              <a:t> – small cycles of design/develop/implement/evaluate. </a:t>
            </a:r>
          </a:p>
          <a:p>
            <a:r>
              <a:rPr lang="en-US"/>
              <a:t>Get</a:t>
            </a:r>
            <a:r>
              <a:rPr lang="en-US" baseline="0"/>
              <a:t> feedback early and often – refine your product as you go - s</a:t>
            </a:r>
            <a:r>
              <a:rPr lang="en-US"/>
              <a:t>aves time in the long run!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We always talk about</a:t>
            </a:r>
            <a:r>
              <a:rPr lang="en-US" baseline="0"/>
              <a:t> “The GAP” – Identifying the gap </a:t>
            </a:r>
            <a:r>
              <a:rPr lang="en-US"/>
              <a:t>between what learners know now and what they need to know.</a:t>
            </a:r>
          </a:p>
          <a:p>
            <a:endParaRPr lang="en-US" baseline="0"/>
          </a:p>
          <a:p>
            <a:r>
              <a:rPr lang="en-US" baseline="0"/>
              <a:t>I spent a junior year abroad in London and whenever I hear about The GAP, I think of the London tube. Signs are everywhere to watch your step, or “MIND THE GAP!” when getting on or off the trains.</a:t>
            </a:r>
          </a:p>
          <a:p>
            <a:endParaRPr lang="en-US" baseline="0"/>
          </a:p>
          <a:p>
            <a:r>
              <a:rPr lang="en-US"/>
              <a:t>BACKWARD DESIGN means - begin with the end in mind.</a:t>
            </a:r>
          </a:p>
          <a:p>
            <a:r>
              <a:rPr lang="en-US"/>
              <a:t>Envison your desired state of affairs for end learners.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ONLY when you know where you are going, can you</a:t>
            </a:r>
            <a:r>
              <a:rPr lang="en-US" baseline="0"/>
              <a:t> then </a:t>
            </a:r>
            <a:r>
              <a:rPr lang="en-US"/>
              <a:t>formulate learning objectives, assessment</a:t>
            </a:r>
            <a:r>
              <a:rPr lang="en-US" baseline="0"/>
              <a:t> tools, and develop content and activities to help learners reach the objectives you’ve set.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How will we know that they know?</a:t>
            </a:r>
          </a:p>
          <a:p>
            <a:r>
              <a:rPr lang="en-US"/>
              <a:t>Avoid</a:t>
            </a:r>
            <a:r>
              <a:rPr lang="en-US" baseline="0"/>
              <a:t> “learners will </a:t>
            </a:r>
            <a:r>
              <a:rPr lang="en-US"/>
              <a:t>know” or “learners will understand” because you can’t see or measure this.</a:t>
            </a:r>
          </a:p>
          <a:p>
            <a:r>
              <a:rPr lang="en-US"/>
              <a:t>How will you know that they know? How will THEY know that they know?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They must be able to </a:t>
            </a:r>
            <a:r>
              <a:rPr lang="en-US" u="sng"/>
              <a:t>demonstrate </a:t>
            </a:r>
            <a:r>
              <a:rPr lang="en-US"/>
              <a:t>knowledge transfer! What’s a tangible result</a:t>
            </a:r>
            <a:r>
              <a:rPr lang="en-US" baseline="0"/>
              <a:t> that’s observable and measurable?</a:t>
            </a:r>
            <a:endParaRPr lang="en-US"/>
          </a:p>
          <a:p>
            <a:endParaRPr lang="en-US"/>
          </a:p>
          <a:p>
            <a:r>
              <a:rPr lang="en-US"/>
              <a:t>A quiz question might work for some knowledge</a:t>
            </a:r>
            <a:r>
              <a:rPr lang="en-US" baseline="0"/>
              <a:t> areas</a:t>
            </a:r>
            <a:r>
              <a:rPr lang="en-US"/>
              <a:t>, however, if you are learning to ride a bike, a quiz question won’t demonstrate mastery</a:t>
            </a:r>
            <a:r>
              <a:rPr lang="en-US" baseline="0"/>
              <a:t> – only riding a bike will!</a:t>
            </a:r>
          </a:p>
          <a:p>
            <a:endParaRPr lang="en-US"/>
          </a:p>
          <a:p>
            <a:r>
              <a:rPr lang="en-US"/>
              <a:t>(Dangerous occupations (like flying airplanes) have simulators, to practice safely!)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An </a:t>
            </a:r>
            <a:r>
              <a:rPr lang="en-US" b="1" i="1"/>
              <a:t>objective</a:t>
            </a:r>
            <a:r>
              <a:rPr lang="en-US"/>
              <a:t> is a description of a performance you want learners to be able to exhibit before you consider them competent.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69B6D-3510-9846-88EE-492E8437077E}" type="slidenum"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7/22/13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C8DB-3C64-0C4E-B768-244F518ED720}" type="datetimeFigureOut"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D384-2BE3-F144-AEE0-EBCF79DEA9F6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C8DB-3C64-0C4E-B768-244F518ED720}" type="datetimeFigureOut"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D384-2BE3-F144-AEE0-EBCF79DEA9F6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C8DB-3C64-0C4E-B768-244F518ED720}" type="datetimeFigureOut">
              <a:t>7/19/13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D384-2BE3-F144-AEE0-EBCF79DEA9F6}" type="slidenum"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7/22/13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C8DB-3C64-0C4E-B768-244F518ED720}" type="datetimeFigureOut">
              <a:t>7/19/13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D384-2BE3-F144-AEE0-EBCF79DEA9F6}" type="slidenum"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C8DB-3C64-0C4E-B768-244F518ED720}" type="datetimeFigureOut">
              <a:t>7/19/13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D384-2BE3-F144-AEE0-EBCF79DEA9F6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C8DB-3C64-0C4E-B768-244F518ED720}" type="datetimeFigureOut">
              <a:t>7/19/13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D384-2BE3-F144-AEE0-EBCF79DEA9F6}" type="slidenum"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7C8DB-3C64-0C4E-B768-244F518ED720}" type="datetimeFigureOut">
              <a:t>7/19/13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D384-2BE3-F144-AEE0-EBCF79DEA9F6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AF7C8DB-3C64-0C4E-B768-244F518ED720}" type="datetimeFigureOut">
              <a:t>7/19/13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9D384-2BE3-F144-AEE0-EBCF79DEA9F6}" type="slidenum"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AF7C8DB-3C64-0C4E-B768-244F518ED720}" type="datetimeFigureOut">
              <a:t>7/19/13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F9D384-2BE3-F144-AEE0-EBCF79DEA9F6}" type="slidenum"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0AF7C8DB-3C64-0C4E-B768-244F518ED720}" type="datetimeFigureOut">
              <a:t>7/19/13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FF9D384-2BE3-F144-AEE0-EBCF79DEA9F6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219200" y="914400"/>
            <a:ext cx="7772400" cy="1829761"/>
          </a:xfrm>
        </p:spPr>
        <p:txBody>
          <a:bodyPr/>
          <a:lstStyle/>
          <a:p>
            <a:r>
              <a:rPr lang="en-US"/>
              <a:t>Writing Instructional Objectives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143000" y="3296096"/>
            <a:ext cx="7772400" cy="119970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(an introduction)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Presented by Steven Baratz</a:t>
            </a:r>
          </a:p>
        </p:txBody>
      </p:sp>
      <p:pic>
        <p:nvPicPr>
          <p:cNvPr id="4" name="Picture 3" descr="SnoopyWri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399832"/>
            <a:ext cx="2250096" cy="2943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79637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/>
              <a:t>1. Know how to operate a celphone.</a:t>
            </a:r>
          </a:p>
          <a:p>
            <a:r>
              <a:rPr lang="en-US" sz="1800"/>
              <a:t>2. Thread this needle.</a:t>
            </a:r>
          </a:p>
          <a:p>
            <a:r>
              <a:rPr lang="en-US" sz="1800"/>
              <a:t>3. Be able to describe the log-on procedure for your own computer.</a:t>
            </a:r>
          </a:p>
          <a:p>
            <a:r>
              <a:rPr lang="en-US" sz="1800"/>
              <a:t>4. Reassemble this pencil sharpener.</a:t>
            </a:r>
          </a:p>
          <a:p>
            <a:r>
              <a:rPr lang="en-US" sz="1800"/>
              <a:t>5. Demonstrate a deep understanding of the plays of Shakespeare.</a:t>
            </a:r>
          </a:p>
          <a:p>
            <a:r>
              <a:rPr lang="en-US" sz="1800"/>
              <a:t>6. Smile when addressing a customer.</a:t>
            </a:r>
          </a:p>
          <a:p>
            <a:r>
              <a:rPr lang="en-US" sz="1800"/>
              <a:t>7. Know thine enemy as thine self.</a:t>
            </a:r>
          </a:p>
          <a:p>
            <a:r>
              <a:rPr lang="en-US" sz="1800"/>
              <a:t>8. Identify four key updates in the latest software release by presenting a two-minute webinar to a customer.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Fuzzy Objectives</a:t>
            </a:r>
          </a:p>
        </p:txBody>
      </p:sp>
      <p:pic>
        <p:nvPicPr>
          <p:cNvPr id="5" name="Picture 4" descr="Fuzzy1.jpg"/>
          <p:cNvPicPr>
            <a:picLocks noChangeAspect="1"/>
          </p:cNvPicPr>
          <p:nvPr/>
        </p:nvPicPr>
        <p:blipFill>
          <a:blip r:embed="rId3"/>
          <a:srcRect l="10667" r="9333"/>
          <a:stretch>
            <a:fillRect/>
          </a:stretch>
        </p:blipFill>
        <p:spPr>
          <a:xfrm>
            <a:off x="6019800" y="228600"/>
            <a:ext cx="1600200" cy="2000250"/>
          </a:xfrm>
          <a:prstGeom prst="rect">
            <a:avLst/>
          </a:prstGeom>
        </p:spPr>
      </p:pic>
      <p:pic>
        <p:nvPicPr>
          <p:cNvPr id="4" name="Picture 3" descr="Fuzzy2.gif"/>
          <p:cNvPicPr>
            <a:picLocks noChangeAspect="1"/>
          </p:cNvPicPr>
          <p:nvPr/>
        </p:nvPicPr>
        <p:blipFill>
          <a:blip r:embed="rId4"/>
          <a:srcRect l="23333" t="28542" r="28889" b="10347"/>
          <a:stretch>
            <a:fillRect/>
          </a:stretch>
        </p:blipFill>
        <p:spPr>
          <a:xfrm>
            <a:off x="7549342" y="533400"/>
            <a:ext cx="1213658" cy="1552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74675" indent="-465138">
              <a:buNone/>
            </a:pPr>
            <a:r>
              <a:rPr lang="en-US"/>
              <a:t>1. Performance – observable/measurable    behavior</a:t>
            </a:r>
          </a:p>
          <a:p>
            <a:pPr lvl="2">
              <a:buNone/>
            </a:pPr>
            <a:r>
              <a:rPr lang="en-US" sz="1400"/>
              <a:t/>
            </a:r>
            <a:br>
              <a:rPr lang="en-US" sz="1400"/>
            </a:br>
            <a:r>
              <a:rPr lang="en-US" sz="1800" i="1">
                <a:solidFill>
                  <a:schemeClr val="accent4">
                    <a:lumMod val="75000"/>
                  </a:schemeClr>
                </a:solidFill>
              </a:rPr>
              <a:t>Example: </a:t>
            </a:r>
            <a:r>
              <a:rPr lang="en-US" sz="1800">
                <a:solidFill>
                  <a:schemeClr val="accent4">
                    <a:lumMod val="75000"/>
                  </a:schemeClr>
                </a:solidFill>
              </a:rPr>
              <a:t>Be able to ride a bicycle.</a:t>
            </a:r>
            <a:r>
              <a:rPr lang="en-US" sz="1400"/>
              <a:t/>
            </a:r>
            <a:br>
              <a:rPr lang="en-US" sz="1400"/>
            </a:br>
            <a:endParaRPr lang="en-US" sz="1400"/>
          </a:p>
          <a:p>
            <a:pPr>
              <a:buNone/>
            </a:pPr>
            <a:r>
              <a:rPr lang="en-US"/>
              <a:t>2. Conditions – (if any)</a:t>
            </a:r>
          </a:p>
          <a:p>
            <a:pPr lvl="2">
              <a:buNone/>
            </a:pPr>
            <a:r>
              <a:rPr lang="en-US" sz="1400"/>
              <a:t/>
            </a:r>
            <a:br>
              <a:rPr lang="en-US" sz="1400"/>
            </a:br>
            <a:r>
              <a:rPr lang="en-US" sz="1800" i="1">
                <a:solidFill>
                  <a:schemeClr val="accent4">
                    <a:lumMod val="75000"/>
                  </a:schemeClr>
                </a:solidFill>
              </a:rPr>
              <a:t>Example</a:t>
            </a:r>
            <a:r>
              <a:rPr lang="en-US" sz="1800">
                <a:solidFill>
                  <a:schemeClr val="accent4">
                    <a:lumMod val="75000"/>
                  </a:schemeClr>
                </a:solidFill>
              </a:rPr>
              <a:t>: Be able to ride a bicycle on a flat surface.</a:t>
            </a:r>
            <a:br>
              <a:rPr lang="en-US" sz="1800">
                <a:solidFill>
                  <a:schemeClr val="accent4">
                    <a:lumMod val="75000"/>
                  </a:schemeClr>
                </a:solidFill>
              </a:rPr>
            </a:br>
            <a:endParaRPr lang="en-US" sz="1800">
              <a:solidFill>
                <a:schemeClr val="accent4">
                  <a:lumMod val="75000"/>
                </a:schemeClr>
              </a:solidFill>
            </a:endParaRPr>
          </a:p>
          <a:p>
            <a:pPr marL="512763" indent="-403225">
              <a:buNone/>
            </a:pPr>
            <a:r>
              <a:rPr lang="en-US"/>
              <a:t>3. Criteria – how well? To what standard? (Degree)</a:t>
            </a:r>
          </a:p>
          <a:p>
            <a:pPr lvl="2">
              <a:buNone/>
            </a:pPr>
            <a:r>
              <a:rPr lang="en-US" sz="1400"/>
              <a:t/>
            </a:r>
            <a:br>
              <a:rPr lang="en-US" sz="1400"/>
            </a:br>
            <a:r>
              <a:rPr lang="en-US" sz="1800" i="1">
                <a:solidFill>
                  <a:schemeClr val="accent4">
                    <a:lumMod val="75000"/>
                  </a:schemeClr>
                </a:solidFill>
              </a:rPr>
              <a:t>Example</a:t>
            </a:r>
            <a:r>
              <a:rPr lang="en-US" sz="1800">
                <a:solidFill>
                  <a:schemeClr val="accent4">
                    <a:lumMod val="75000"/>
                  </a:schemeClr>
                </a:solidFill>
              </a:rPr>
              <a:t>: Be able to ride a bicycle on a flat surface for 100 yards without falling.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Consider including 3 characteristics: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>
                <a:latin typeface="Adobe Caslon Pro Bold"/>
                <a:cs typeface="Adobe Caslon Pro Bold"/>
              </a:rPr>
              <a:t>For extra credit: </a:t>
            </a:r>
            <a:endParaRPr lang="en-US" sz="3600">
              <a:latin typeface="Adobe Caslon Pro Bold"/>
              <a:cs typeface="Adobe Caslon Pro Bold"/>
            </a:endParaRPr>
          </a:p>
          <a:p>
            <a:endParaRPr lang="en-US"/>
          </a:p>
          <a:p>
            <a:pPr>
              <a:buNone/>
            </a:pPr>
            <a:r>
              <a:rPr lang="en-US"/>
              <a:t>In groups of 2 or 3 – You have 3 minutes!</a:t>
            </a:r>
          </a:p>
          <a:p>
            <a:endParaRPr lang="en-US"/>
          </a:p>
          <a:p>
            <a:pPr marL="112713" indent="-3175">
              <a:buNone/>
            </a:pPr>
            <a:r>
              <a:rPr lang="en-US"/>
              <a:t>Write one or more measurable learning objectives for a workplace training need you </a:t>
            </a:r>
            <a:br>
              <a:rPr lang="en-US"/>
            </a:br>
            <a:r>
              <a:rPr lang="en-US"/>
              <a:t>have identified...</a:t>
            </a:r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Now it’s your turn!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inters-palett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892175"/>
            <a:ext cx="7702550" cy="56966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Be creative - find what works for you!</a:t>
            </a:r>
          </a:p>
        </p:txBody>
      </p:sp>
      <p:pic>
        <p:nvPicPr>
          <p:cNvPr id="5" name="Content Placeholder 5" descr="addie.jpg"/>
          <p:cNvPicPr>
            <a:picLocks noGrp="1" noChangeAspect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0772" r="1842"/>
          <a:stretch>
            <a:fillRect/>
          </a:stretch>
        </p:blipFill>
        <p:spPr>
          <a:xfrm>
            <a:off x="625367" y="1528424"/>
            <a:ext cx="7070833" cy="4338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3-07-22 at 8.47.12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7562" r="-27562"/>
          <a:stretch>
            <a:fillRect/>
          </a:stretch>
        </p:blipFill>
        <p:spPr>
          <a:xfrm>
            <a:off x="-457947" y="152400"/>
            <a:ext cx="10668747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829761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96096"/>
            <a:ext cx="7772400" cy="1199704"/>
          </a:xfrm>
        </p:spPr>
        <p:txBody>
          <a:bodyPr>
            <a:normAutofit/>
          </a:bodyPr>
          <a:lstStyle/>
          <a:p>
            <a:r>
              <a:rPr lang="en-US"/>
              <a:t>Questions or Comments?</a:t>
            </a:r>
          </a:p>
          <a:p>
            <a:endParaRPr lang="en-US"/>
          </a:p>
        </p:txBody>
      </p:sp>
      <p:pic>
        <p:nvPicPr>
          <p:cNvPr id="5" name="Picture 4" descr="SnoopyWri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02704" y="1552232"/>
            <a:ext cx="2250096" cy="2943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>
            <a:normAutofit/>
          </a:bodyPr>
          <a:lstStyle/>
          <a:p>
            <a:r>
              <a:rPr lang="en-US"/>
              <a:t>Review instructional design principles and processes (ADDIE, SAM, Backward Design)</a:t>
            </a:r>
          </a:p>
          <a:p>
            <a:endParaRPr lang="en-US"/>
          </a:p>
          <a:p>
            <a:r>
              <a:rPr lang="en-US"/>
              <a:t>Identify “fuzzy” learning objectives</a:t>
            </a:r>
            <a:br>
              <a:rPr lang="en-US"/>
            </a:br>
            <a:endParaRPr lang="en-US"/>
          </a:p>
          <a:p>
            <a:r>
              <a:rPr lang="en-US"/>
              <a:t>Three characteristics of solid learning objectives: Performance, Conditions, Criteria</a:t>
            </a:r>
          </a:p>
          <a:p>
            <a:endParaRPr lang="en-US"/>
          </a:p>
          <a:p>
            <a:pPr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/>
              <a:t>Goals for today</a:t>
            </a:r>
          </a:p>
        </p:txBody>
      </p:sp>
      <p:pic>
        <p:nvPicPr>
          <p:cNvPr id="4" name="Picture 3" descr="GO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47650"/>
            <a:ext cx="25146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/>
              <a:t>Instructional Design Process: ADDIE </a:t>
            </a:r>
            <a:br>
              <a:rPr lang="en-US"/>
            </a:br>
            <a:endParaRPr lang="en-US"/>
          </a:p>
        </p:txBody>
      </p:sp>
      <p:pic>
        <p:nvPicPr>
          <p:cNvPr id="6" name="Content Placeholder 5" descr="addie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0772" r="-10772"/>
          <a:stretch>
            <a:fillRect/>
          </a:stretch>
        </p:blipFill>
        <p:spPr>
          <a:xfrm>
            <a:off x="914400" y="1752600"/>
            <a:ext cx="7696200" cy="42326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1485900" indent="-255588">
              <a:buNone/>
            </a:pPr>
            <a:r>
              <a:rPr lang="en-US" sz="7200">
                <a:solidFill>
                  <a:schemeClr val="accent2"/>
                </a:solidFill>
                <a:latin typeface="Cooper Std Black"/>
                <a:cs typeface="Cooper Std Black"/>
              </a:rPr>
              <a:t>SAM</a:t>
            </a:r>
          </a:p>
          <a:p>
            <a:pPr marL="2519363" lvl="1" indent="-255588">
              <a:buNone/>
            </a:pPr>
            <a:r>
              <a:rPr lang="en-US"/>
              <a:t>“Successive Approximation Model”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Instructional Design Process </a:t>
            </a:r>
            <a:br>
              <a:rPr lang="en-US"/>
            </a:br>
            <a:endParaRPr lang="en-US"/>
          </a:p>
        </p:txBody>
      </p:sp>
      <p:pic>
        <p:nvPicPr>
          <p:cNvPr id="6" name="Picture 5" descr="111218_Leaving-ADDIE-for-SAM_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3276600"/>
            <a:ext cx="2540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Backward Design	</a:t>
            </a:r>
          </a:p>
        </p:txBody>
      </p:sp>
      <p:pic>
        <p:nvPicPr>
          <p:cNvPr id="7" name="Picture 6" descr="Backward_Design_Model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4400" y="1371600"/>
            <a:ext cx="5334000" cy="4967625"/>
          </a:xfrm>
          <a:prstGeom prst="rect">
            <a:avLst/>
          </a:prstGeom>
        </p:spPr>
      </p:pic>
      <p:pic>
        <p:nvPicPr>
          <p:cNvPr id="5" name="Content Placeholder 4" descr="800px-Mind-The-Gap-Bank.jpg"/>
          <p:cNvPicPr>
            <a:picLocks noGrp="1" noChangeAspect="1"/>
          </p:cNvPicPr>
          <p:nvPr>
            <p:ph idx="1"/>
          </p:nvPr>
        </p:nvPicPr>
        <p:blipFill>
          <a:blip r:embed="rId4"/>
          <a:srcRect l="-18073" r="-18073"/>
          <a:stretch>
            <a:fillRect/>
          </a:stretch>
        </p:blipFill>
        <p:spPr>
          <a:xfrm>
            <a:off x="4550859" y="762000"/>
            <a:ext cx="5126541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Where does backward design fit into ADDIE?</a:t>
            </a:r>
          </a:p>
        </p:txBody>
      </p:sp>
      <p:pic>
        <p:nvPicPr>
          <p:cNvPr id="4" name="Picture 3" descr="Arch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460500"/>
            <a:ext cx="4635500" cy="37211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5105400"/>
            <a:ext cx="8229600" cy="1338072"/>
          </a:xfrm>
        </p:spPr>
        <p:txBody>
          <a:bodyPr>
            <a:normAutofit/>
          </a:bodyPr>
          <a:lstStyle/>
          <a:p>
            <a:pPr marL="107950" indent="1588">
              <a:buNone/>
            </a:pPr>
            <a:r>
              <a:rPr lang="en-US"/>
              <a:t>If you don’t have a target, how will you know </a:t>
            </a:r>
            <a:br>
              <a:rPr lang="en-US"/>
            </a:br>
            <a:r>
              <a:rPr lang="en-US"/>
              <a:t>if learners have hit the mark?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zzy1.jpg"/>
          <p:cNvPicPr>
            <a:picLocks noChangeAspect="1"/>
          </p:cNvPicPr>
          <p:nvPr/>
        </p:nvPicPr>
        <p:blipFill>
          <a:blip r:embed="rId3"/>
          <a:srcRect l="10667" r="9333"/>
          <a:stretch>
            <a:fillRect/>
          </a:stretch>
        </p:blipFill>
        <p:spPr>
          <a:xfrm>
            <a:off x="4191000" y="3428999"/>
            <a:ext cx="2217242" cy="27715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“Learners will know...”</a:t>
            </a:r>
            <a:br>
              <a:rPr lang="en-US"/>
            </a:br>
            <a:endParaRPr lang="en-US"/>
          </a:p>
          <a:p>
            <a:r>
              <a:rPr lang="en-US"/>
              <a:t> But how?</a:t>
            </a:r>
            <a:br>
              <a:rPr lang="en-US"/>
            </a:br>
            <a:endParaRPr lang="en-US"/>
          </a:p>
          <a:p>
            <a:r>
              <a:rPr lang="en-US"/>
              <a:t> Avoid Fuzzies!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learning objectives</a:t>
            </a:r>
          </a:p>
        </p:txBody>
      </p:sp>
      <p:pic>
        <p:nvPicPr>
          <p:cNvPr id="4" name="Picture 3" descr="Fuzzy2.gif"/>
          <p:cNvPicPr>
            <a:picLocks noChangeAspect="1"/>
          </p:cNvPicPr>
          <p:nvPr/>
        </p:nvPicPr>
        <p:blipFill>
          <a:blip r:embed="rId4"/>
          <a:srcRect l="23333" t="28542" r="28889" b="10347"/>
          <a:stretch>
            <a:fillRect/>
          </a:stretch>
        </p:blipFill>
        <p:spPr>
          <a:xfrm>
            <a:off x="6400800" y="3276600"/>
            <a:ext cx="2286000" cy="2923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Objectives must be measurable! </a:t>
            </a:r>
          </a:p>
          <a:p>
            <a:r>
              <a:rPr lang="en-US"/>
              <a:t>Is there a performance that can be observed?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Improving learning objectives</a:t>
            </a:r>
          </a:p>
        </p:txBody>
      </p:sp>
      <p:pic>
        <p:nvPicPr>
          <p:cNvPr id="4" name="Picture 3" descr="PSM_V13_D179_Graphical_observation_of_a_vibrating_tuning_f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2362200"/>
            <a:ext cx="580791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An </a:t>
            </a:r>
            <a:r>
              <a:rPr lang="en-US" b="1" i="1"/>
              <a:t>objective</a:t>
            </a:r>
            <a:r>
              <a:rPr lang="en-US"/>
              <a:t> is a description of a performance you want learners to be able to exhibit before you consider them competent.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Define “objective”</a:t>
            </a:r>
          </a:p>
        </p:txBody>
      </p:sp>
      <p:pic>
        <p:nvPicPr>
          <p:cNvPr id="4" name="Picture 3" descr="dictionar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1739" y="3124200"/>
            <a:ext cx="4909861" cy="3187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4886</TotalTime>
  <Words>1247</Words>
  <Application>Microsoft Macintosh PowerPoint</Application>
  <PresentationFormat>On-screen Show (4:3)</PresentationFormat>
  <Paragraphs>126</Paragraphs>
  <Slides>15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Writing Instructional Objectives </vt:lpstr>
      <vt:lpstr>Goals for today</vt:lpstr>
      <vt:lpstr>Instructional Design Process: ADDIE  </vt:lpstr>
      <vt:lpstr>Instructional Design Process  </vt:lpstr>
      <vt:lpstr>Backward Design </vt:lpstr>
      <vt:lpstr>Where does backward design fit into ADDIE?</vt:lpstr>
      <vt:lpstr>Writing learning objectives</vt:lpstr>
      <vt:lpstr>Improving learning objectives</vt:lpstr>
      <vt:lpstr>Define “objective”</vt:lpstr>
      <vt:lpstr>Fuzzy Objectives</vt:lpstr>
      <vt:lpstr>Consider including 3 characteristics:</vt:lpstr>
      <vt:lpstr>Now it’s your turn!</vt:lpstr>
      <vt:lpstr>Be creative - find what works for you!</vt:lpstr>
      <vt:lpstr>Slide 14</vt:lpstr>
      <vt:lpstr>Thank you!</vt:lpstr>
    </vt:vector>
  </TitlesOfParts>
  <Company>sbcs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Office 2004 Test Drive User</cp:lastModifiedBy>
  <cp:revision>33</cp:revision>
  <cp:lastPrinted>2013-07-23T05:38:07Z</cp:lastPrinted>
  <dcterms:created xsi:type="dcterms:W3CDTF">2013-07-19T21:20:26Z</dcterms:created>
  <dcterms:modified xsi:type="dcterms:W3CDTF">2013-07-23T06:47:22Z</dcterms:modified>
</cp:coreProperties>
</file>